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  <p:sldId id="256" r:id="rId5"/>
    <p:sldId id="257" r:id="rId6"/>
    <p:sldId id="258" r:id="rId7"/>
    <p:sldId id="259" r:id="rId8"/>
    <p:sldId id="261" r:id="rId9"/>
    <p:sldId id="264" r:id="rId10"/>
    <p:sldId id="260" r:id="rId11"/>
    <p:sldId id="262" r:id="rId12"/>
    <p:sldId id="263" r:id="rId13"/>
    <p:sldId id="266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6DADD-94E0-4A35-B2B9-BF9236E4A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52F5D1-D261-4D54-803B-E4D9D660C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DA4D0-7505-447A-99CB-420837D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34E02D-B434-4479-955B-FFEE3BA8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26D83-5046-46DA-ACEC-56D41C95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6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5BB89-19EF-45B7-9256-AE2CB23D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8EBC1E-FF9A-4664-BAF4-F5D52481F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88622-6D9D-4910-B20C-4ED538F1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75BD2E-2F13-416D-A26C-32172600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295D0-797A-42CF-B55E-250EE91E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73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E2BEDF-5D8F-4C66-97C7-87A9E14B9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10051-51DD-4988-8295-1EAAC7A04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F12B4-6DE8-4655-A87E-2A91EAE2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223C4-7025-4B5B-8E45-3A94172C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94F383-046C-41DF-BBB2-82205906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0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C4990-C41E-42EB-9C98-8951E133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F4D1C9-400C-4C12-A030-17A5B643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83BD6-9746-4675-BD04-5DD59B14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E7C430-B2A7-4B1D-88A9-EF0C1DA1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99241-A8E8-4B53-A5B6-6B98E7E1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2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C475D-B600-4FF6-8F1E-908713BD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0BAC0E-63A6-4584-BCDF-11C3878D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2F6FF9-6934-4A05-A68F-A8DC11E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C67064-ED99-413C-B469-FE26670B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985D5A-FD19-4236-A0C1-66B8B9A4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12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A3113-FED3-418A-A4EB-9E3C55B5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F8E313-E4BA-453F-9451-9AD9C2073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E5D442-978B-45F9-AC39-61DF7F43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DD3C1C-0407-4E4E-BF98-44FA416A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81DD55-E471-47D8-8682-1DED9617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9165E-8C84-4ED7-8D4E-2DDA912C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1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8BAFF-5092-4CB7-BB82-B711DE93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46A779-1672-4A01-9951-42E59FBD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AAB05E-D4A7-41E1-8152-8C41C876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D4CC59-B002-474E-8BAC-2B8F5EE17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00B84DB-BC6D-429C-88D8-1DC20DEE4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DAA706-9FD4-46FE-A08E-C6DBA1C0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ADA51B-9892-4C0A-9709-6BE0F80F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0843CD-CFB3-4BE1-AF72-0DF9DD93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60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996BA-B875-4B9F-9205-E5CB0E56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80C0FA-E4CC-4520-B731-2EA6EA0D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2956D2-FC07-4B9C-AF94-8D008A3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36F7FC-620A-4C35-A718-D6245369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8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3A38E7-DE98-4A86-8811-667FC5F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AF5B5A-8E54-4836-A292-323EF0EE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157CB2-27CC-4929-B4D9-AAEB9DB0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59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E5343-5CD0-4D77-93E3-70622793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BDC64-3F1B-4F47-8A1A-BBE2B744B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2AAE7E-74D7-401A-9884-B7115E6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CF96D2-669D-4FA5-8117-F7CFF735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C350C-87FC-42A1-89CC-FDD8EB29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9EBA67-5EE0-40CC-9ADD-9AEFD0C1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213CE-0B00-48F1-AA1D-94F82C82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B45957-23F0-4F14-AB7A-B0547A891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852630B-22A9-410C-915B-1F24576C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3F4F5E-1B60-4FF8-BD4C-D90B92A4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2FC6E1-453A-41A8-8B57-8A94FAB2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96C862-CBB4-47B0-879F-AA765212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2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A5063C-C8D4-4D90-A756-C4E69222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5C7B6C-D991-4888-9ABA-BD63408D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FAF13B-1CC2-4F3F-A47A-C50F34561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9174-4CD8-4AFF-B865-C9719761B564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D83CC-1062-4F2A-B77F-ED3C6924C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C3744-8BE3-4EBA-9134-767B625F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3F81-919B-48B0-9239-31BBA80AE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23601-AB26-4CC7-B92F-090FA51C2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estery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A40D8-69EE-4FFB-8DFB-1528187E1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87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2E925-B479-4E05-B664-FD685291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Oleje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551FA1-BF36-432F-925F-A835B587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snadno vysychají</a:t>
            </a:r>
          </a:p>
          <a:p>
            <a:r>
              <a:rPr lang="cs-CZ" dirty="0"/>
              <a:t>Lněný olej – na vzduch tuhnou</a:t>
            </a:r>
          </a:p>
          <a:p>
            <a:r>
              <a:rPr lang="cs-CZ" dirty="0"/>
              <a:t>= FERMEŽ</a:t>
            </a:r>
          </a:p>
          <a:p>
            <a:r>
              <a:rPr lang="cs-CZ" dirty="0"/>
              <a:t>Nátěry dřeva</a:t>
            </a:r>
          </a:p>
          <a:p>
            <a:r>
              <a:rPr lang="cs-CZ" dirty="0"/>
              <a:t>K výrobě sklenářských tmelů, linolea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25AB95-8BC4-43E8-85C9-3982CF41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66" y="275831"/>
            <a:ext cx="3224508" cy="34577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D9F9BF-2140-49ED-9FBC-585711E0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897" y="4135912"/>
            <a:ext cx="3451929" cy="25856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0D3E24-88A9-421F-89E7-61264C3C8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57" y="4411744"/>
            <a:ext cx="2858317" cy="23396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EAB029-B7CD-4A09-8C0A-62FA1DBC1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280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8D193-0AB4-4E9B-B1FB-4035B3E4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/>
              <a:t>VOSKY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3F1E81-B92E-4383-BDE5-729550E9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známe z esterů </a:t>
            </a:r>
          </a:p>
          <a:p>
            <a:r>
              <a:rPr lang="cs-CZ" dirty="0"/>
              <a:t>Estery mastných kyselin a alkoholu s jednou –OH skupinou</a:t>
            </a:r>
          </a:p>
          <a:p>
            <a:r>
              <a:rPr lang="cs-CZ" dirty="0"/>
              <a:t>Rostlinné</a:t>
            </a:r>
          </a:p>
          <a:p>
            <a:pPr lvl="1"/>
            <a:r>
              <a:rPr lang="cs-CZ" dirty="0"/>
              <a:t>Tuhé povlaky na pokožce listů, plodů</a:t>
            </a:r>
          </a:p>
          <a:p>
            <a:pPr marL="342900" lvl="1" indent="-342900"/>
            <a:r>
              <a:rPr lang="cs-CZ" sz="2800" dirty="0"/>
              <a:t>Živočišné – stavební funkce</a:t>
            </a:r>
          </a:p>
          <a:p>
            <a:pPr marL="800100" lvl="2" indent="-342900"/>
            <a:r>
              <a:rPr lang="cs-CZ" dirty="0"/>
              <a:t>Včelí vosk – plásty</a:t>
            </a:r>
          </a:p>
          <a:p>
            <a:pPr marL="0" lvl="2" indent="-342900"/>
            <a:endParaRPr lang="cs-CZ" dirty="0"/>
          </a:p>
          <a:p>
            <a:pPr marL="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28A49E-0766-4785-BD95-89A0FA1E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91" y="2949936"/>
            <a:ext cx="3414909" cy="3414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0DE60D-9495-48F4-9B9F-14A35761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95" y="4058404"/>
            <a:ext cx="2628900" cy="2628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A1BCF3-16D1-44CA-8ED3-145186488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46" y="0"/>
            <a:ext cx="3172266" cy="23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0E03A-139E-4D0F-8226-9F8BD521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vosků člověkem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3FC0A-C550-402F-82F4-5004F913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Ochrana proti proniknutí vody</a:t>
            </a:r>
          </a:p>
          <a:p>
            <a:endParaRPr lang="cs-CZ" dirty="0"/>
          </a:p>
          <a:p>
            <a:r>
              <a:rPr lang="cs-CZ" dirty="0"/>
              <a:t>Krémy na boty, ošetření karosérie aut…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80C1D0-1BB3-4EC8-8E4B-47683FDF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156" y="477625"/>
            <a:ext cx="2971644" cy="30385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3FD81C-82DA-4D0C-8055-2B03F92F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04" y="3516198"/>
            <a:ext cx="3154641" cy="31546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E7299B-43CF-49A2-9318-9209825F0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02" y="3516198"/>
            <a:ext cx="4751366" cy="26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EDA13-9677-4777-B18C-15ACDAEE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E9E80C-646C-405A-AABD-AEB207B7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5319"/>
          </a:xfrm>
        </p:spPr>
        <p:txBody>
          <a:bodyPr>
            <a:normAutofit/>
          </a:bodyPr>
          <a:lstStyle/>
          <a:p>
            <a:r>
              <a:rPr lang="cs-CZ" dirty="0"/>
              <a:t>tuky, oleje, vosky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Tuky –</a:t>
            </a:r>
            <a:r>
              <a:rPr lang="cs-CZ" dirty="0"/>
              <a:t> nasycené a nenasycené, živočišné a rostlinné</a:t>
            </a:r>
          </a:p>
          <a:p>
            <a:pPr marL="914400" lvl="2" indent="0">
              <a:buNone/>
            </a:pPr>
            <a:r>
              <a:rPr lang="cs-CZ" dirty="0"/>
              <a:t>     máslo, sádlo	      slunečnicový olej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>
                <a:solidFill>
                  <a:prstClr val="black"/>
                </a:solidFill>
              </a:rPr>
              <a:t>glycerol + mastná kyselina 		tuk   		+	voda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Estery   - COO-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Využití: krémy, mýdla, šampóny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Ztužené tuky (</a:t>
            </a:r>
            <a:r>
              <a:rPr lang="cs-CZ" dirty="0" err="1">
                <a:solidFill>
                  <a:prstClr val="black"/>
                </a:solidFill>
              </a:rPr>
              <a:t>Hera</a:t>
            </a:r>
            <a:r>
              <a:rPr lang="cs-CZ" dirty="0">
                <a:solidFill>
                  <a:prstClr val="black"/>
                </a:solidFill>
              </a:rPr>
              <a:t>)</a:t>
            </a:r>
          </a:p>
          <a:p>
            <a:pPr marL="0" lvl="1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Oleje</a:t>
            </a:r>
            <a:r>
              <a:rPr lang="cs-CZ" dirty="0">
                <a:solidFill>
                  <a:prstClr val="black"/>
                </a:solidFill>
              </a:rPr>
              <a:t> – tuhnou – FERMEŽ</a:t>
            </a:r>
          </a:p>
          <a:p>
            <a:pPr marL="914400" lvl="3"/>
            <a:r>
              <a:rPr lang="cs-CZ" sz="2000" dirty="0">
                <a:solidFill>
                  <a:prstClr val="black"/>
                </a:solidFill>
              </a:rPr>
              <a:t>nátěry dřeva (lněný olej)</a:t>
            </a:r>
          </a:p>
          <a:p>
            <a:pPr marL="0" lvl="1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Vosky</a:t>
            </a:r>
            <a:r>
              <a:rPr lang="cs-CZ" dirty="0">
                <a:solidFill>
                  <a:prstClr val="black"/>
                </a:solidFill>
              </a:rPr>
              <a:t> – ochrana povrchu rostlin, stavební – včely</a:t>
            </a:r>
          </a:p>
          <a:p>
            <a:pPr marL="914400" lvl="3"/>
            <a:r>
              <a:rPr lang="cs-CZ" sz="2000" dirty="0">
                <a:solidFill>
                  <a:prstClr val="black"/>
                </a:solidFill>
              </a:rPr>
              <a:t>Využití: krémy na boty, ošetření karosérií aut, svíčky</a:t>
            </a:r>
          </a:p>
          <a:p>
            <a:pPr lvl="1"/>
            <a:endParaRPr lang="cs-CZ" dirty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122CF1E-04C0-4022-AE46-E016A00599DF}"/>
              </a:ext>
            </a:extLst>
          </p:cNvPr>
          <p:cNvCxnSpPr/>
          <p:nvPr/>
        </p:nvCxnSpPr>
        <p:spPr>
          <a:xfrm>
            <a:off x="5250094" y="3644757"/>
            <a:ext cx="845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F86F7-154E-4D40-A8EE-B5EE9EE2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9CA495-CFC8-4A0B-ACFB-061B7B51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Co je tzv. přepuštěné máslo?</a:t>
            </a:r>
          </a:p>
          <a:p>
            <a:endParaRPr lang="cs-CZ" dirty="0"/>
          </a:p>
          <a:p>
            <a:r>
              <a:rPr lang="cs-CZ" dirty="0"/>
              <a:t>Jaké vitamíny jsou rozpustné v tucích?</a:t>
            </a:r>
          </a:p>
          <a:p>
            <a:endParaRPr lang="cs-CZ" dirty="0"/>
          </a:p>
          <a:p>
            <a:r>
              <a:rPr lang="cs-CZ" dirty="0"/>
              <a:t>Kdo ze společenstva včel vyrábí včelí vosk?</a:t>
            </a:r>
          </a:p>
          <a:p>
            <a:endParaRPr lang="cs-CZ" dirty="0"/>
          </a:p>
          <a:p>
            <a:r>
              <a:rPr lang="cs-CZ" dirty="0"/>
              <a:t>Proč jsou tuky důležitou složkou potravy a jaká je denní dávka v těle?</a:t>
            </a:r>
          </a:p>
          <a:p>
            <a:endParaRPr lang="cs-CZ" dirty="0"/>
          </a:p>
          <a:p>
            <a:r>
              <a:rPr lang="cs-CZ" dirty="0"/>
              <a:t>Kde v těle se nachází myelinová obal a k čemu slouží?</a:t>
            </a:r>
          </a:p>
          <a:p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Neposílat, kontrola na další online hodině!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209B9-614B-43AB-B86D-57316D0B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ESTERY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0DCDC-B71F-44D9-902F-5A9622AB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5305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/>
              <a:t>Kyslíkaté deriváty uhlovodíků</a:t>
            </a:r>
          </a:p>
          <a:p>
            <a:r>
              <a:rPr lang="cs-CZ" dirty="0"/>
              <a:t>Vznikají ESTERIFIKACÍ</a:t>
            </a:r>
          </a:p>
          <a:p>
            <a:r>
              <a:rPr lang="cs-CZ" dirty="0"/>
              <a:t>Reakce karboxylové kyselin s alkoholem </a:t>
            </a:r>
          </a:p>
          <a:p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CO</a:t>
            </a:r>
            <a:r>
              <a:rPr lang="cs-CZ" dirty="0">
                <a:solidFill>
                  <a:srgbClr val="FF0000"/>
                </a:solidFill>
              </a:rPr>
              <a:t>OH  </a:t>
            </a:r>
            <a:r>
              <a:rPr lang="cs-CZ" dirty="0"/>
              <a:t>    +      	 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</a:t>
            </a:r>
            <a:r>
              <a:rPr lang="cs-CZ" dirty="0">
                <a:solidFill>
                  <a:srgbClr val="FF0000"/>
                </a:solidFill>
              </a:rPr>
              <a:t>H </a:t>
            </a:r>
            <a:r>
              <a:rPr lang="cs-CZ" dirty="0"/>
              <a:t>                CH</a:t>
            </a:r>
            <a:r>
              <a:rPr lang="cs-CZ" baseline="-25000" dirty="0"/>
              <a:t>3</a:t>
            </a:r>
            <a:r>
              <a:rPr lang="cs-CZ" dirty="0">
                <a:solidFill>
                  <a:srgbClr val="FFC000"/>
                </a:solidFill>
              </a:rPr>
              <a:t>COO</a:t>
            </a:r>
            <a:r>
              <a:rPr lang="cs-CZ" dirty="0"/>
              <a:t>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5	 </a:t>
            </a:r>
            <a:r>
              <a:rPr lang="cs-CZ" dirty="0"/>
              <a:t>+         </a:t>
            </a:r>
            <a:r>
              <a:rPr lang="cs-CZ" dirty="0">
                <a:solidFill>
                  <a:srgbClr val="FF0000"/>
                </a:solidFill>
              </a:rPr>
              <a:t>H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r>
              <a:rPr lang="cs-CZ" dirty="0"/>
              <a:t>KYSELINA OCTOVÁ		ETHANOL	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ETHYL</a:t>
            </a:r>
            <a:r>
              <a:rPr lang="cs-CZ" dirty="0"/>
              <a:t>ESTER KYS. OCTOVÉ   VODA</a:t>
            </a:r>
          </a:p>
          <a:p>
            <a:pPr marL="0" indent="0">
              <a:buNone/>
            </a:pPr>
            <a:r>
              <a:rPr lang="cs-CZ" dirty="0"/>
              <a:t>							(</a:t>
            </a:r>
            <a:r>
              <a:rPr lang="cs-CZ" dirty="0" err="1"/>
              <a:t>ethyl</a:t>
            </a:r>
            <a:r>
              <a:rPr lang="cs-CZ" dirty="0"/>
              <a:t> acetát)</a:t>
            </a:r>
          </a:p>
          <a:p>
            <a:pPr marL="0" indent="0">
              <a:buNone/>
            </a:pPr>
            <a:r>
              <a:rPr lang="cs-CZ" dirty="0"/>
              <a:t>		ESTEROVÁ SKUPINA  -COO-</a:t>
            </a:r>
          </a:p>
          <a:p>
            <a:pPr marL="0" indent="0">
              <a:buNone/>
            </a:pPr>
            <a:r>
              <a:rPr lang="cs-CZ" dirty="0"/>
              <a:t>koncovka –</a:t>
            </a:r>
            <a:r>
              <a:rPr lang="cs-CZ" dirty="0" err="1"/>
              <a:t>oát</a:t>
            </a:r>
            <a:r>
              <a:rPr lang="cs-CZ" dirty="0"/>
              <a:t>   </a:t>
            </a:r>
            <a:r>
              <a:rPr lang="cs-CZ" dirty="0" err="1"/>
              <a:t>methanoát</a:t>
            </a:r>
            <a:r>
              <a:rPr lang="cs-CZ" dirty="0"/>
              <a:t>, benzoát, </a:t>
            </a:r>
            <a:r>
              <a:rPr lang="cs-CZ" dirty="0" err="1"/>
              <a:t>ethanoát</a:t>
            </a:r>
            <a:r>
              <a:rPr lang="cs-CZ" dirty="0"/>
              <a:t>               formiát, acetát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3C94ED8-D2FA-4B4C-BB7E-CC7C4E34F83E}"/>
              </a:ext>
            </a:extLst>
          </p:cNvPr>
          <p:cNvCxnSpPr/>
          <p:nvPr/>
        </p:nvCxnSpPr>
        <p:spPr>
          <a:xfrm>
            <a:off x="6096000" y="4100660"/>
            <a:ext cx="917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0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8DAC8-0E9A-4BFB-AF55-EE248A20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ESTERŮ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CEA60A-8CE5-4250-B5B4-C5A68116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málo rozpustné ve vodě, kapalné</a:t>
            </a:r>
          </a:p>
          <a:p>
            <a:r>
              <a:rPr lang="cs-CZ" dirty="0"/>
              <a:t>v ovoci</a:t>
            </a:r>
          </a:p>
          <a:p>
            <a:r>
              <a:rPr lang="cs-CZ" dirty="0"/>
              <a:t>charakteristická vůně- Z JAKÉ KYSELINY A ALKOHOLU???? ŘEKNI…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D01AE07-5380-42BA-BEBA-B6AE18C0AE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88297" y="3591612"/>
          <a:ext cx="7315200" cy="2720285"/>
        </p:xfrm>
        <a:graphic>
          <a:graphicData uri="http://schemas.openxmlformats.org/drawingml/2006/table">
            <a:tbl>
              <a:tblPr/>
              <a:tblGrid>
                <a:gridCol w="4681727">
                  <a:extLst>
                    <a:ext uri="{9D8B030D-6E8A-4147-A177-3AD203B41FA5}">
                      <a16:colId xmlns:a16="http://schemas.microsoft.com/office/drawing/2014/main" val="3985178722"/>
                    </a:ext>
                  </a:extLst>
                </a:gridCol>
                <a:gridCol w="2633473">
                  <a:extLst>
                    <a:ext uri="{9D8B030D-6E8A-4147-A177-3AD203B41FA5}">
                      <a16:colId xmlns:a16="http://schemas.microsoft.com/office/drawing/2014/main" val="1661447475"/>
                    </a:ext>
                  </a:extLst>
                </a:gridCol>
              </a:tblGrid>
              <a:tr h="544057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FFFF"/>
                          </a:solidFill>
                          <a:effectLst/>
                        </a:rPr>
                        <a:t>Ester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4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FFFF"/>
                          </a:solidFill>
                          <a:effectLst/>
                        </a:rPr>
                        <a:t>vůně po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4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30571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Ethylester kyseliny octové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ovoci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43187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Buthylester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octové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ananasu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9084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Ethylester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mravenčí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>
                          <a:solidFill>
                            <a:srgbClr val="FFFFFF"/>
                          </a:solidFill>
                          <a:effectLst/>
                        </a:rPr>
                        <a:t>rumu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588569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Ethylester</a:t>
                      </a:r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 kyseliny </a:t>
                      </a:r>
                      <a:r>
                        <a:rPr lang="cs-CZ" i="1" dirty="0" err="1">
                          <a:solidFill>
                            <a:srgbClr val="FFFFFF"/>
                          </a:solidFill>
                          <a:effectLst/>
                        </a:rPr>
                        <a:t>benzové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>
                          <a:solidFill>
                            <a:srgbClr val="FFFFFF"/>
                          </a:solidFill>
                          <a:effectLst/>
                        </a:rPr>
                        <a:t>mátě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7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2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FB34B-70E1-4558-B1C1-A2E48386F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Organické látky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složené z atomů C, H, O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0DFA76-AF4E-4FC2-B2D0-D4907556E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Lipidy (tuky, oleje a vosky), sacharidy (cukry), proteiny (bílkoviny), enzymy, vitamíny</a:t>
            </a:r>
          </a:p>
        </p:txBody>
      </p:sp>
    </p:spTree>
    <p:extLst>
      <p:ext uri="{BB962C8B-B14F-4D97-AF65-F5344CB8AC3E}">
        <p14:creationId xmlns:p14="http://schemas.microsoft.com/office/powerpoint/2010/main" val="383336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BE7B6-D573-4697-BCE0-BF1C8633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45"/>
            <a:ext cx="10515600" cy="88227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Lipidy  - tuky, oleje, vosky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65E30B-46D3-4A32-97FA-A1CD5493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710"/>
            <a:ext cx="11576902" cy="491454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TUKY</a:t>
            </a:r>
          </a:p>
          <a:p>
            <a:r>
              <a:rPr lang="cs-CZ" dirty="0"/>
              <a:t>VZNIKAJÍ živých organismech, zásoba energie</a:t>
            </a:r>
          </a:p>
          <a:p>
            <a:endParaRPr lang="cs-CZ" dirty="0"/>
          </a:p>
          <a:p>
            <a:r>
              <a:rPr lang="cs-CZ" dirty="0"/>
              <a:t>glycerol + mastná kyselina 				tuk   		+	voda</a:t>
            </a:r>
          </a:p>
          <a:p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	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/>
              <a:t>OC – 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r>
              <a:rPr lang="cs-CZ" dirty="0"/>
              <a:t>	CH</a:t>
            </a:r>
            <a:r>
              <a:rPr lang="cs-CZ" baseline="-25000" dirty="0"/>
              <a:t>2</a:t>
            </a:r>
            <a:r>
              <a:rPr lang="cs-CZ" dirty="0"/>
              <a:t>-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</a:t>
            </a:r>
            <a:r>
              <a:rPr lang="cs-CZ" dirty="0"/>
              <a:t>-(CH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	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+	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>
                <a:solidFill>
                  <a:prstClr val="black"/>
                </a:solidFill>
              </a:rPr>
              <a:t>OC – (CH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14</a:t>
            </a:r>
            <a:r>
              <a:rPr lang="cs-CZ" dirty="0">
                <a:solidFill>
                  <a:prstClr val="black"/>
                </a:solidFill>
              </a:rPr>
              <a:t>-CH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r>
              <a:rPr lang="cs-CZ" dirty="0"/>
              <a:t>	CH –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OOC-</a:t>
            </a:r>
            <a:r>
              <a:rPr lang="cs-CZ" dirty="0"/>
              <a:t>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  <a:r>
              <a:rPr lang="cs-CZ" dirty="0"/>
              <a:t>   + 3H</a:t>
            </a:r>
            <a:r>
              <a:rPr lang="cs-CZ" baseline="-25000" dirty="0"/>
              <a:t>2</a:t>
            </a:r>
            <a:r>
              <a:rPr lang="cs-CZ" dirty="0"/>
              <a:t>O	</a:t>
            </a:r>
          </a:p>
          <a:p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- O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cs-CZ" dirty="0"/>
              <a:t>		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cs-CZ" dirty="0">
                <a:solidFill>
                  <a:prstClr val="black"/>
                </a:solidFill>
              </a:rPr>
              <a:t>OC – (CH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14</a:t>
            </a:r>
            <a:r>
              <a:rPr lang="cs-CZ" dirty="0">
                <a:solidFill>
                  <a:prstClr val="black"/>
                </a:solidFill>
              </a:rPr>
              <a:t>-CH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r>
              <a:rPr lang="cs-CZ" dirty="0"/>
              <a:t>	CH</a:t>
            </a:r>
            <a:r>
              <a:rPr lang="cs-CZ" baseline="-25000" dirty="0"/>
              <a:t>2</a:t>
            </a:r>
            <a:r>
              <a:rPr lang="cs-CZ" dirty="0"/>
              <a:t>-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OOC</a:t>
            </a:r>
            <a:r>
              <a:rPr lang="cs-CZ" dirty="0"/>
              <a:t>-(CH</a:t>
            </a:r>
            <a:r>
              <a:rPr lang="cs-CZ" baseline="-25000" dirty="0"/>
              <a:t>2</a:t>
            </a:r>
            <a:r>
              <a:rPr lang="cs-CZ" dirty="0"/>
              <a:t>)</a:t>
            </a:r>
            <a:r>
              <a:rPr lang="cs-CZ" baseline="-25000" dirty="0"/>
              <a:t>14</a:t>
            </a:r>
            <a:r>
              <a:rPr lang="cs-CZ" dirty="0"/>
              <a:t>-CH</a:t>
            </a:r>
            <a:r>
              <a:rPr lang="cs-CZ" baseline="-25000" dirty="0"/>
              <a:t>3</a:t>
            </a:r>
          </a:p>
          <a:p>
            <a:pPr marL="0" indent="0">
              <a:buNone/>
            </a:pPr>
            <a:r>
              <a:rPr lang="cs-CZ" baseline="-25000" dirty="0"/>
              <a:t>								ESTER</a:t>
            </a:r>
          </a:p>
          <a:p>
            <a:pPr lvl="8"/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9B42222-525C-4E83-BC70-4255CEBE290B}"/>
              </a:ext>
            </a:extLst>
          </p:cNvPr>
          <p:cNvCxnSpPr/>
          <p:nvPr/>
        </p:nvCxnSpPr>
        <p:spPr>
          <a:xfrm>
            <a:off x="1234911" y="4242062"/>
            <a:ext cx="0" cy="197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39EE152-3F31-4096-BE7B-35D383884319}"/>
              </a:ext>
            </a:extLst>
          </p:cNvPr>
          <p:cNvCxnSpPr/>
          <p:nvPr/>
        </p:nvCxnSpPr>
        <p:spPr>
          <a:xfrm>
            <a:off x="1225484" y="4775986"/>
            <a:ext cx="0" cy="144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B2BD47F-F63B-48B1-9B3F-8BE227F5256E}"/>
              </a:ext>
            </a:extLst>
          </p:cNvPr>
          <p:cNvCxnSpPr/>
          <p:nvPr/>
        </p:nvCxnSpPr>
        <p:spPr>
          <a:xfrm>
            <a:off x="7466029" y="4242062"/>
            <a:ext cx="0" cy="197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05EBBAB-295C-45CE-92E5-FF59C5B6409B}"/>
              </a:ext>
            </a:extLst>
          </p:cNvPr>
          <p:cNvCxnSpPr/>
          <p:nvPr/>
        </p:nvCxnSpPr>
        <p:spPr>
          <a:xfrm>
            <a:off x="7466029" y="4775986"/>
            <a:ext cx="0" cy="144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83E39EA-0DB9-4718-BBD9-01ED46073781}"/>
              </a:ext>
            </a:extLst>
          </p:cNvPr>
          <p:cNvCxnSpPr/>
          <p:nvPr/>
        </p:nvCxnSpPr>
        <p:spPr>
          <a:xfrm>
            <a:off x="6834433" y="4637988"/>
            <a:ext cx="414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B05604D-EE05-4C92-A145-795015A0E97E}"/>
              </a:ext>
            </a:extLst>
          </p:cNvPr>
          <p:cNvCxnSpPr/>
          <p:nvPr/>
        </p:nvCxnSpPr>
        <p:spPr>
          <a:xfrm>
            <a:off x="5213023" y="3099014"/>
            <a:ext cx="1102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A8A82-C4FE-4A99-B82B-3AC0A266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Rozdělení tuků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0A4987-D342-4AF0-A3BA-26AE6C79CE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Pevné</a:t>
            </a:r>
          </a:p>
          <a:p>
            <a:r>
              <a:rPr lang="cs-CZ" dirty="0"/>
              <a:t>z mastných kyselin s </a:t>
            </a:r>
            <a:r>
              <a:rPr lang="cs-CZ" dirty="0">
                <a:solidFill>
                  <a:srgbClr val="FF0000"/>
                </a:solidFill>
              </a:rPr>
              <a:t>jednoduchou</a:t>
            </a:r>
            <a:r>
              <a:rPr lang="cs-CZ" dirty="0"/>
              <a:t> vazbou=nasycené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Nasycené tuky- </a:t>
            </a:r>
            <a:r>
              <a:rPr lang="cs-CZ" dirty="0"/>
              <a:t>„zlé“-</a:t>
            </a:r>
          </a:p>
          <a:p>
            <a:pPr lvl="2"/>
            <a:r>
              <a:rPr lang="cs-CZ" dirty="0"/>
              <a:t> více cholesterolu (ucpávání cév)</a:t>
            </a:r>
          </a:p>
          <a:p>
            <a:r>
              <a:rPr lang="cs-CZ" dirty="0"/>
              <a:t>Živočišného původu</a:t>
            </a:r>
          </a:p>
          <a:p>
            <a:r>
              <a:rPr lang="cs-CZ" dirty="0"/>
              <a:t>Máslo, sádlo, lůj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E5B00D-D1B8-40A8-80D3-8C7BAE74C2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Kapalné</a:t>
            </a:r>
            <a:r>
              <a:rPr lang="cs-CZ" dirty="0"/>
              <a:t> -oleje</a:t>
            </a:r>
          </a:p>
          <a:p>
            <a:r>
              <a:rPr lang="cs-CZ" dirty="0"/>
              <a:t>Z mastných kyselin s </a:t>
            </a:r>
            <a:r>
              <a:rPr lang="cs-CZ" dirty="0">
                <a:solidFill>
                  <a:srgbClr val="FF0000"/>
                </a:solidFill>
              </a:rPr>
              <a:t>násobnou</a:t>
            </a:r>
            <a:r>
              <a:rPr lang="cs-CZ" dirty="0"/>
              <a:t> vazbou = nenasycené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Nenasycené tuky </a:t>
            </a:r>
            <a:r>
              <a:rPr lang="cs-CZ" dirty="0"/>
              <a:t>– „hodné“</a:t>
            </a:r>
          </a:p>
          <a:p>
            <a:pPr lvl="2"/>
            <a:r>
              <a:rPr lang="cs-CZ" dirty="0"/>
              <a:t>Méně cholesterolu</a:t>
            </a:r>
          </a:p>
          <a:p>
            <a:pPr marL="342900" lvl="2" indent="-342900"/>
            <a:endParaRPr lang="cs-CZ" dirty="0"/>
          </a:p>
          <a:p>
            <a:pPr marL="342900" lvl="2" indent="-342900"/>
            <a:r>
              <a:rPr lang="cs-CZ" sz="2400" dirty="0"/>
              <a:t>Mořské ryby- rybí tuk, rostlinné oleje lisované za studena</a:t>
            </a:r>
          </a:p>
          <a:p>
            <a:pPr marL="342900" lvl="2" indent="-342900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5D1130-8355-4675-8A7D-09903FE0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517" y="5081833"/>
            <a:ext cx="1905049" cy="16520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EA0D23-AB59-42E6-AF06-A0296E8C2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461" y="4781053"/>
            <a:ext cx="1820043" cy="18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B208D-E096-4C02-A021-359B46D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TUKY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F494B1-1A46-4297-86E3-83513C79D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PEVNÉ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1798662-BB88-4708-85EC-9A321CA1E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064" y="2631593"/>
            <a:ext cx="2466975" cy="184785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9813342-F0F8-4B26-AB2B-A75E9A85E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KAPALNÉ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AC7D89C-C05B-488D-8ECF-1DADBB5105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3980"/>
            <a:ext cx="2619375" cy="1743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106B32-D65A-45E4-A024-478E1F0C8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44" y="4531569"/>
            <a:ext cx="2060627" cy="22252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B45D30-3138-4903-B823-503BB9E13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12" y="2827284"/>
            <a:ext cx="1908213" cy="16521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42A4E4-2EFF-4387-9FB2-21C106971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557" y="821401"/>
            <a:ext cx="2552700" cy="17907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AC9D8-68C1-4A96-AADA-3A6D8F86D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398" y="4680352"/>
            <a:ext cx="2200275" cy="20764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E291A99-A397-4D90-94E9-5DE85EE63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781" y="2865290"/>
            <a:ext cx="3315692" cy="19464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703B198-6970-464E-8E58-B0251B39B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481" y="4411459"/>
            <a:ext cx="2400300" cy="24003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C890FF8-76AE-4E41-AD48-42B873E95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094" y="5147077"/>
            <a:ext cx="2838450" cy="16097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4D437C4-B8A4-4824-9A0D-A454014228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935" y="251526"/>
            <a:ext cx="2847975" cy="16002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37AAC92-4041-455E-9B42-3C49C56C6A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2561" y="6706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FED66-952F-4DED-8686-AB293848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Ztužené tuky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8182D-5A37-446C-A096-57FFA69A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rostlinných olejů</a:t>
            </a:r>
          </a:p>
          <a:p>
            <a:r>
              <a:rPr lang="cs-CZ" dirty="0"/>
              <a:t>ztužováním za pomocí vodíku, teploty a tlaku</a:t>
            </a:r>
          </a:p>
          <a:p>
            <a:r>
              <a:rPr lang="cs-CZ" dirty="0"/>
              <a:t>delší trvanlivost, bez zápachu</a:t>
            </a:r>
          </a:p>
          <a:p>
            <a:r>
              <a:rPr lang="cs-CZ" dirty="0"/>
              <a:t>MARGARÍNY, TUKY NA PEČENÍ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A3A372-FC64-45AB-AAE2-BD11E0D6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35" y="322317"/>
            <a:ext cx="4112591" cy="27367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628598-2BB7-47B3-9F22-0F799F98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894" y="3782472"/>
            <a:ext cx="3346906" cy="25525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79BFDE-C3F6-41CF-978E-1C6AD9F3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45" y="4127729"/>
            <a:ext cx="3324260" cy="21841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BF674D-7702-4AAF-84AB-2CCBE3DE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07" y="4127729"/>
            <a:ext cx="3324260" cy="24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40937-82B1-486C-9FC8-7F48BBE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tuků a olejů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68C4A-5477-4B11-A981-CC8669EF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mýdla</a:t>
            </a:r>
          </a:p>
          <a:p>
            <a:r>
              <a:rPr lang="cs-CZ" dirty="0"/>
              <a:t>šampóny</a:t>
            </a:r>
          </a:p>
          <a:p>
            <a:r>
              <a:rPr lang="cs-CZ" dirty="0"/>
              <a:t>krémy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805809-CA84-4C42-907E-2AC70CAD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74" y="1393032"/>
            <a:ext cx="2400300" cy="2400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6354B7-9CBF-44C4-A8D9-F0D94F5A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95" y="1393032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A5C5ED-B534-4053-AFAD-A9031EA0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917" y="681037"/>
            <a:ext cx="2400300" cy="2400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EFE990-66F3-4194-BC23-BEF063796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09" y="3911600"/>
            <a:ext cx="2400300" cy="24003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402E86-3AF7-40A9-874A-617BD5690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912" y="4001294"/>
            <a:ext cx="3764851" cy="25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521</Words>
  <Application>Microsoft Office PowerPoint</Application>
  <PresentationFormat>Širokoúhlá obrazovka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Opakování estery</vt:lpstr>
      <vt:lpstr>ESTERY</vt:lpstr>
      <vt:lpstr>VLASTNOSTI ESTERŮ</vt:lpstr>
      <vt:lpstr>Organické látky  složené z atomů C, H, O </vt:lpstr>
      <vt:lpstr>Lipidy  - tuky, oleje, vosky </vt:lpstr>
      <vt:lpstr>Rozdělení tuků</vt:lpstr>
      <vt:lpstr>TUKY</vt:lpstr>
      <vt:lpstr>Ztužené tuky</vt:lpstr>
      <vt:lpstr>Využití tuků a olejů</vt:lpstr>
      <vt:lpstr>Oleje </vt:lpstr>
      <vt:lpstr>VOSKY</vt:lpstr>
      <vt:lpstr>Využití vosků člověkem</vt:lpstr>
      <vt:lpstr>Lipidy 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Organické látky složené z atomů C, H, O</dc:title>
  <dc:creator>Dagmar Hegrová</dc:creator>
  <cp:lastModifiedBy>Zbyněk Koláčný</cp:lastModifiedBy>
  <cp:revision>12</cp:revision>
  <dcterms:created xsi:type="dcterms:W3CDTF">2021-01-20T17:49:31Z</dcterms:created>
  <dcterms:modified xsi:type="dcterms:W3CDTF">2021-01-22T06:37:33Z</dcterms:modified>
</cp:coreProperties>
</file>